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57" r:id="rId3"/>
    <p:sldId id="258" r:id="rId4"/>
    <p:sldId id="269" r:id="rId5"/>
    <p:sldId id="270" r:id="rId6"/>
    <p:sldId id="268" r:id="rId7"/>
    <p:sldId id="259" r:id="rId8"/>
    <p:sldId id="260" r:id="rId9"/>
    <p:sldId id="261" r:id="rId10"/>
    <p:sldId id="262" r:id="rId11"/>
    <p:sldId id="263" r:id="rId12"/>
    <p:sldId id="264" r:id="rId13"/>
    <p:sldId id="265" r:id="rId14"/>
    <p:sldId id="266" r:id="rId15"/>
    <p:sldId id="267"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3596E-97AD-45EE-B26B-8D144E9AB010}"/>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A87A4BE-0DCF-4C9A-9023-4968D9B8FB4B}"/>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7/18/2021 am</a:t>
            </a:r>
          </a:p>
        </p:txBody>
      </p:sp>
      <p:sp>
        <p:nvSpPr>
          <p:cNvPr id="4" name="Footer Placeholder 3">
            <a:extLst>
              <a:ext uri="{FF2B5EF4-FFF2-40B4-BE49-F238E27FC236}">
                <a16:creationId xmlns:a16="http://schemas.microsoft.com/office/drawing/2014/main" id="{995063E0-54EA-436C-BEC3-3B94890BC8A7}"/>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43F338DF-410C-4F91-B13E-554E9DF5F645}"/>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82661675-E9EB-4B8B-A3C5-7D5B4F3069C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874655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idx="1"/>
          </p:nvPr>
        </p:nvSpPr>
        <p:spPr>
          <a:xfrm>
            <a:off x="4143375" y="1"/>
            <a:ext cx="3170238" cy="481013"/>
          </a:xfrm>
          <a:prstGeom prst="rect">
            <a:avLst/>
          </a:prstGeom>
        </p:spPr>
        <p:txBody>
          <a:bodyPr vert="horz" lIns="91430" tIns="45715" rIns="91430" bIns="45715" rtlCol="0"/>
          <a:lstStyle>
            <a:lvl1pPr algn="r">
              <a:defRPr sz="1200"/>
            </a:lvl1pPr>
          </a:lstStyle>
          <a:p>
            <a:r>
              <a:rPr lang="en-US"/>
              <a:t>7/18/2021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30" tIns="45715" rIns="91430" bIns="45715"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20188"/>
            <a:ext cx="3170238" cy="481012"/>
          </a:xfrm>
          <a:prstGeom prst="rect">
            <a:avLst/>
          </a:prstGeom>
        </p:spPr>
        <p:txBody>
          <a:bodyPr vert="horz" lIns="91430" tIns="45715" rIns="91430" bIns="457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30" tIns="45715" rIns="91430" bIns="45715" rtlCol="0" anchor="b"/>
          <a:lstStyle>
            <a:lvl1pPr algn="r">
              <a:defRPr sz="1200"/>
            </a:lvl1pPr>
          </a:lstStyle>
          <a:p>
            <a:fld id="{5CB8ABF7-3DD5-4237-8062-93E90E321D7F}" type="slidenum">
              <a:rPr lang="en-US" smtClean="0"/>
              <a:t>‹#›</a:t>
            </a:fld>
            <a:endParaRPr lang="en-US"/>
          </a:p>
        </p:txBody>
      </p:sp>
    </p:spTree>
    <p:extLst>
      <p:ext uri="{BB962C8B-B14F-4D97-AF65-F5344CB8AC3E}">
        <p14:creationId xmlns:p14="http://schemas.microsoft.com/office/powerpoint/2010/main" val="207482802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A12FCE-E398-4C80-91A7-463A9A53F066}"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296550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12FCE-E398-4C80-91A7-463A9A53F066}"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366675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12FCE-E398-4C80-91A7-463A9A53F066}"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3197889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12FCE-E398-4C80-91A7-463A9A53F066}"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13857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12FCE-E398-4C80-91A7-463A9A53F066}"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290709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A12FCE-E398-4C80-91A7-463A9A53F066}"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2305511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A12FCE-E398-4C80-91A7-463A9A53F066}" type="datetimeFigureOut">
              <a:rPr lang="en-US" smtClean="0"/>
              <a:t>7/17/2021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245887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A12FCE-E398-4C80-91A7-463A9A53F066}" type="datetimeFigureOut">
              <a:rPr lang="en-US" smtClean="0"/>
              <a:t>7/17/2021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7728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12FCE-E398-4C80-91A7-463A9A53F066}" type="datetimeFigureOut">
              <a:rPr lang="en-US" smtClean="0"/>
              <a:t>7/17/2021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761540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A12FCE-E398-4C80-91A7-463A9A53F066}"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68099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A12FCE-E398-4C80-91A7-463A9A53F066}"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08586-50A8-4E24-8287-C5461C5521B2}" type="slidenum">
              <a:rPr lang="en-US" smtClean="0"/>
              <a:t>‹#›</a:t>
            </a:fld>
            <a:endParaRPr lang="en-US"/>
          </a:p>
        </p:txBody>
      </p:sp>
    </p:spTree>
    <p:extLst>
      <p:ext uri="{BB962C8B-B14F-4D97-AF65-F5344CB8AC3E}">
        <p14:creationId xmlns:p14="http://schemas.microsoft.com/office/powerpoint/2010/main" val="221938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12FCE-E398-4C80-91A7-463A9A53F066}" type="datetimeFigureOut">
              <a:rPr lang="en-US" smtClean="0"/>
              <a:t>7/17/2021</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08586-50A8-4E24-8287-C5461C5521B2}" type="slidenum">
              <a:rPr lang="en-US" smtClean="0"/>
              <a:t>‹#›</a:t>
            </a:fld>
            <a:endParaRPr lang="en-US"/>
          </a:p>
        </p:txBody>
      </p:sp>
    </p:spTree>
    <p:extLst>
      <p:ext uri="{BB962C8B-B14F-4D97-AF65-F5344CB8AC3E}">
        <p14:creationId xmlns:p14="http://schemas.microsoft.com/office/powerpoint/2010/main" val="179776491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2062-B1F1-4779-8F44-B9C6D842A8E1}"/>
              </a:ext>
            </a:extLst>
          </p:cNvPr>
          <p:cNvSpPr>
            <a:spLocks noGrp="1"/>
          </p:cNvSpPr>
          <p:nvPr>
            <p:ph type="ctrTitle"/>
          </p:nvPr>
        </p:nvSpPr>
        <p:spPr>
          <a:xfrm>
            <a:off x="685800" y="1755637"/>
            <a:ext cx="7772400" cy="1754326"/>
          </a:xfrm>
        </p:spPr>
        <p:txBody>
          <a:bodyPr>
            <a:spAutoFit/>
          </a:bodyPr>
          <a:lstStyle/>
          <a:p>
            <a:r>
              <a:rPr lang="en-US" b="1" dirty="0">
                <a:solidFill>
                  <a:srgbClr val="FFFF00"/>
                </a:solidFill>
              </a:rPr>
              <a:t>The Schemes Of The Devil</a:t>
            </a:r>
          </a:p>
        </p:txBody>
      </p:sp>
      <p:sp>
        <p:nvSpPr>
          <p:cNvPr id="3" name="Subtitle 2">
            <a:extLst>
              <a:ext uri="{FF2B5EF4-FFF2-40B4-BE49-F238E27FC236}">
                <a16:creationId xmlns:a16="http://schemas.microsoft.com/office/drawing/2014/main" id="{4216EE7B-4AE9-47A6-8743-4B86E8593DFB}"/>
              </a:ext>
            </a:extLst>
          </p:cNvPr>
          <p:cNvSpPr>
            <a:spLocks noGrp="1"/>
          </p:cNvSpPr>
          <p:nvPr>
            <p:ph type="subTitle" idx="1"/>
          </p:nvPr>
        </p:nvSpPr>
        <p:spPr>
          <a:xfrm>
            <a:off x="1143000" y="3602038"/>
            <a:ext cx="6858000" cy="590931"/>
          </a:xfrm>
        </p:spPr>
        <p:txBody>
          <a:bodyPr>
            <a:spAutoFit/>
          </a:bodyPr>
          <a:lstStyle/>
          <a:p>
            <a:r>
              <a:rPr lang="en-US" sz="3600" dirty="0"/>
              <a:t>2 Corinthians 2:10-11</a:t>
            </a:r>
          </a:p>
        </p:txBody>
      </p:sp>
    </p:spTree>
    <p:extLst>
      <p:ext uri="{BB962C8B-B14F-4D97-AF65-F5344CB8AC3E}">
        <p14:creationId xmlns:p14="http://schemas.microsoft.com/office/powerpoint/2010/main" val="111591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170313"/>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61925" y="1059094"/>
            <a:ext cx="8820149" cy="5769785"/>
          </a:xfrm>
        </p:spPr>
        <p:txBody>
          <a:bodyPr>
            <a:spAutoFit/>
          </a:bodyPr>
          <a:lstStyle/>
          <a:p>
            <a:pPr marL="0" indent="0">
              <a:buNone/>
            </a:pPr>
            <a:r>
              <a:rPr lang="en-US" sz="3500" u="sng" dirty="0">
                <a:solidFill>
                  <a:srgbClr val="FFFF00"/>
                </a:solidFill>
              </a:rPr>
              <a:t>Doubt</a:t>
            </a:r>
            <a:r>
              <a:rPr lang="en-US" sz="3500" dirty="0">
                <a:solidFill>
                  <a:srgbClr val="FFFF00"/>
                </a:solidFill>
              </a:rPr>
              <a:t>.</a:t>
            </a:r>
          </a:p>
          <a:p>
            <a:r>
              <a:rPr lang="en-US" dirty="0"/>
              <a:t>From the beginning, Satan sought to cast doubt in the minds of Adam and Eve. Genesis 3:2-4, </a:t>
            </a:r>
            <a:r>
              <a:rPr lang="en-US" i="1" dirty="0"/>
              <a:t>“… Ye shall not surely die”</a:t>
            </a:r>
          </a:p>
          <a:p>
            <a:r>
              <a:rPr lang="en-US" dirty="0"/>
              <a:t>“</a:t>
            </a:r>
            <a:r>
              <a:rPr lang="en-US" u="sng" dirty="0"/>
              <a:t>There are many ways to approach God</a:t>
            </a:r>
            <a:r>
              <a:rPr lang="en-US" dirty="0"/>
              <a:t>.” John 14:6; </a:t>
            </a:r>
            <a:br>
              <a:rPr lang="en-US" dirty="0"/>
            </a:br>
            <a:r>
              <a:rPr lang="en-US" dirty="0"/>
              <a:t>cf. John 8:24</a:t>
            </a:r>
          </a:p>
          <a:p>
            <a:r>
              <a:rPr lang="en-US" dirty="0"/>
              <a:t>“</a:t>
            </a:r>
            <a:r>
              <a:rPr lang="en-US" u="sng" dirty="0"/>
              <a:t>There is no God, prayer is foolishness</a:t>
            </a:r>
            <a:r>
              <a:rPr lang="en-US" dirty="0"/>
              <a:t>.” Psalms 14:1, </a:t>
            </a:r>
            <a:r>
              <a:rPr lang="en-US" i="1" dirty="0"/>
              <a:t>“The fool hath said in his heart, there is no God.”</a:t>
            </a:r>
            <a:br>
              <a:rPr lang="en-US" dirty="0"/>
            </a:br>
            <a:r>
              <a:rPr lang="en-US" dirty="0"/>
              <a:t>cf. 1 John 5:14-15; cf. Hebrews 4:14-16</a:t>
            </a:r>
          </a:p>
          <a:p>
            <a:r>
              <a:rPr lang="en-US" dirty="0"/>
              <a:t>“</a:t>
            </a:r>
            <a:r>
              <a:rPr lang="en-US" u="sng" dirty="0"/>
              <a:t>There is nothing after death. We just cease to exist</a:t>
            </a:r>
            <a:r>
              <a:rPr lang="en-US" dirty="0"/>
              <a:t>.”</a:t>
            </a:r>
          </a:p>
          <a:p>
            <a:pPr marL="457200" lvl="1" indent="0">
              <a:buNone/>
            </a:pPr>
            <a:r>
              <a:rPr lang="en-US" dirty="0"/>
              <a:t>Reward: 2 Timothy 4:7-8, 18; Romans 8:18; 2 Corinthians 4:17-5:1</a:t>
            </a:r>
          </a:p>
          <a:p>
            <a:pPr marL="457200" lvl="1" indent="0">
              <a:buNone/>
            </a:pPr>
            <a:r>
              <a:rPr lang="en-US" dirty="0"/>
              <a:t>Punishment: Genesis 3:4; 2 Peter 2:9; 3:3-4</a:t>
            </a:r>
          </a:p>
          <a:p>
            <a:pPr lvl="1"/>
            <a:r>
              <a:rPr lang="en-US" dirty="0"/>
              <a:t>Jeremiah 23:17 </a:t>
            </a:r>
            <a:r>
              <a:rPr lang="en-US" i="1" dirty="0"/>
              <a:t>Nothing new!</a:t>
            </a:r>
          </a:p>
        </p:txBody>
      </p:sp>
    </p:spTree>
    <p:extLst>
      <p:ext uri="{BB962C8B-B14F-4D97-AF65-F5344CB8AC3E}">
        <p14:creationId xmlns:p14="http://schemas.microsoft.com/office/powerpoint/2010/main" val="153936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590942" y="330573"/>
            <a:ext cx="7978022"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276225" y="1690691"/>
            <a:ext cx="8705849" cy="4282198"/>
          </a:xfrm>
        </p:spPr>
        <p:txBody>
          <a:bodyPr>
            <a:spAutoFit/>
          </a:bodyPr>
          <a:lstStyle/>
          <a:p>
            <a:pPr marL="0" indent="0">
              <a:buNone/>
            </a:pPr>
            <a:r>
              <a:rPr lang="en-US" sz="3200" u="sng" dirty="0">
                <a:solidFill>
                  <a:srgbClr val="FFFF00"/>
                </a:solidFill>
              </a:rPr>
              <a:t>Discord among brethren</a:t>
            </a:r>
            <a:r>
              <a:rPr lang="en-US" sz="3200" dirty="0">
                <a:solidFill>
                  <a:srgbClr val="FFFF00"/>
                </a:solidFill>
              </a:rPr>
              <a:t>. Proverbs 6:16-19</a:t>
            </a:r>
          </a:p>
          <a:p>
            <a:r>
              <a:rPr lang="en-US" dirty="0"/>
              <a:t>Galatians 5:15, </a:t>
            </a:r>
            <a:r>
              <a:rPr lang="en-US" i="1" dirty="0"/>
              <a:t>“But if ye bite and devour one another, take heed that ye be not consumed one of another.”</a:t>
            </a:r>
            <a:r>
              <a:rPr lang="en-US" dirty="0"/>
              <a:t> </a:t>
            </a:r>
            <a:br>
              <a:rPr lang="en-US" dirty="0"/>
            </a:br>
            <a:r>
              <a:rPr lang="en-US" dirty="0"/>
              <a:t>(cf. Nehemiah 5)</a:t>
            </a:r>
          </a:p>
          <a:p>
            <a:r>
              <a:rPr lang="en-US" dirty="0"/>
              <a:t>2 Corinthians 12:20, </a:t>
            </a:r>
            <a:r>
              <a:rPr lang="en-US" i="1" dirty="0"/>
              <a:t>“For I fear, lest by any means, when I come, I should find you not such as I would, and should myself be found of you such as ye would not; lest by any means (there should be) strife, jealousy, wraths, factions, </a:t>
            </a:r>
            <a:r>
              <a:rPr lang="en-US" i="1" dirty="0" err="1"/>
              <a:t>backbitings</a:t>
            </a:r>
            <a:r>
              <a:rPr lang="en-US" i="1" dirty="0"/>
              <a:t>, whisperings, swellings, tumults …”</a:t>
            </a:r>
            <a:r>
              <a:rPr lang="en-US" dirty="0"/>
              <a:t> </a:t>
            </a:r>
            <a:br>
              <a:rPr lang="en-US" dirty="0"/>
            </a:br>
            <a:r>
              <a:rPr lang="en-US" dirty="0"/>
              <a:t>cf. James 3:14-16</a:t>
            </a:r>
          </a:p>
        </p:txBody>
      </p:sp>
    </p:spTree>
    <p:extLst>
      <p:ext uri="{BB962C8B-B14F-4D97-AF65-F5344CB8AC3E}">
        <p14:creationId xmlns:p14="http://schemas.microsoft.com/office/powerpoint/2010/main" val="3452427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368279"/>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276225" y="1690691"/>
            <a:ext cx="8705849" cy="2086725"/>
          </a:xfrm>
        </p:spPr>
        <p:txBody>
          <a:bodyPr>
            <a:spAutoFit/>
          </a:bodyPr>
          <a:lstStyle/>
          <a:p>
            <a:pPr marL="0" indent="0">
              <a:buNone/>
            </a:pPr>
            <a:r>
              <a:rPr lang="en-US" sz="3200" i="1" u="sng" dirty="0">
                <a:solidFill>
                  <a:srgbClr val="FFFF00"/>
                </a:solidFill>
              </a:rPr>
              <a:t>In matters of opinion let us follow the Lord</a:t>
            </a:r>
            <a:r>
              <a:rPr lang="en-US" sz="3200" i="1" dirty="0">
                <a:solidFill>
                  <a:srgbClr val="FFFF00"/>
                </a:solidFill>
              </a:rPr>
              <a:t>, </a:t>
            </a:r>
            <a:r>
              <a:rPr lang="en-US" i="1" dirty="0"/>
              <a:t>“For he that herein </a:t>
            </a:r>
            <a:r>
              <a:rPr lang="en-US" i="1" dirty="0" err="1"/>
              <a:t>serveth</a:t>
            </a:r>
            <a:r>
              <a:rPr lang="en-US" i="1" dirty="0"/>
              <a:t> Christ is well-pleasing to God, and approved of men. So then let us follow after things which make for peace, and things whereby we may edify one another.”</a:t>
            </a:r>
            <a:r>
              <a:rPr lang="en-US" dirty="0"/>
              <a:t> Romans 14:18-19</a:t>
            </a:r>
          </a:p>
        </p:txBody>
      </p:sp>
    </p:spTree>
    <p:extLst>
      <p:ext uri="{BB962C8B-B14F-4D97-AF65-F5344CB8AC3E}">
        <p14:creationId xmlns:p14="http://schemas.microsoft.com/office/powerpoint/2010/main" val="19069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330572"/>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276225" y="1690691"/>
            <a:ext cx="8705849" cy="3891322"/>
          </a:xfrm>
        </p:spPr>
        <p:txBody>
          <a:bodyPr>
            <a:spAutoFit/>
          </a:bodyPr>
          <a:lstStyle/>
          <a:p>
            <a:pPr marL="0" indent="0">
              <a:buNone/>
            </a:pPr>
            <a:r>
              <a:rPr lang="en-US" sz="3200" u="sng" dirty="0">
                <a:solidFill>
                  <a:srgbClr val="FFFF00"/>
                </a:solidFill>
              </a:rPr>
              <a:t>False security, apathy, and indifference</a:t>
            </a:r>
            <a:r>
              <a:rPr lang="en-US" sz="3200" dirty="0">
                <a:solidFill>
                  <a:srgbClr val="FFFF00"/>
                </a:solidFill>
              </a:rPr>
              <a:t>.</a:t>
            </a:r>
          </a:p>
          <a:p>
            <a:r>
              <a:rPr lang="en-US" dirty="0"/>
              <a:t>Must </a:t>
            </a:r>
            <a:r>
              <a:rPr lang="en-US" i="1" dirty="0"/>
              <a:t>“take heed lest we fall.”</a:t>
            </a:r>
            <a:r>
              <a:rPr lang="en-US" dirty="0"/>
              <a:t> 1 Corinthians 10:12</a:t>
            </a:r>
          </a:p>
          <a:p>
            <a:r>
              <a:rPr lang="en-US" dirty="0"/>
              <a:t>We can lose what we have gained in Christ. 2 John 8</a:t>
            </a:r>
          </a:p>
          <a:p>
            <a:r>
              <a:rPr lang="en-US" dirty="0"/>
              <a:t>We can come short of </a:t>
            </a:r>
            <a:r>
              <a:rPr lang="en-US" i="1" dirty="0"/>
              <a:t>“entering His rest.”</a:t>
            </a:r>
            <a:r>
              <a:rPr lang="en-US" dirty="0"/>
              <a:t> Hebrews 4:1</a:t>
            </a:r>
          </a:p>
          <a:p>
            <a:r>
              <a:rPr lang="en-US" dirty="0"/>
              <a:t>We can leave our </a:t>
            </a:r>
            <a:r>
              <a:rPr lang="en-US" i="1" dirty="0"/>
              <a:t>“first love”</a:t>
            </a:r>
            <a:r>
              <a:rPr lang="en-US" dirty="0"/>
              <a:t> (Revelation 2:4) and become </a:t>
            </a:r>
            <a:r>
              <a:rPr lang="en-US" i="1" dirty="0"/>
              <a:t>“lukewarm.” </a:t>
            </a:r>
            <a:r>
              <a:rPr lang="en-US" dirty="0"/>
              <a:t>(Revelation 3:16)</a:t>
            </a:r>
          </a:p>
          <a:p>
            <a:r>
              <a:rPr lang="en-US" dirty="0"/>
              <a:t>The solution is to renew our efforts to be </a:t>
            </a:r>
            <a:r>
              <a:rPr lang="en-US" i="1" dirty="0"/>
              <a:t>“zealous for good works.”</a:t>
            </a:r>
            <a:r>
              <a:rPr lang="en-US" dirty="0"/>
              <a:t> Titus 2:14</a:t>
            </a:r>
          </a:p>
        </p:txBody>
      </p:sp>
    </p:spTree>
    <p:extLst>
      <p:ext uri="{BB962C8B-B14F-4D97-AF65-F5344CB8AC3E}">
        <p14:creationId xmlns:p14="http://schemas.microsoft.com/office/powerpoint/2010/main" val="543915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9" y="170314"/>
            <a:ext cx="7978022"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84841" y="1077946"/>
            <a:ext cx="8983745" cy="5743624"/>
          </a:xfrm>
        </p:spPr>
        <p:txBody>
          <a:bodyPr wrap="square">
            <a:spAutoFit/>
          </a:bodyPr>
          <a:lstStyle/>
          <a:p>
            <a:pPr marL="0" indent="0">
              <a:buNone/>
            </a:pPr>
            <a:r>
              <a:rPr lang="en-US" sz="3500" u="sng" dirty="0">
                <a:solidFill>
                  <a:srgbClr val="FFFF00"/>
                </a:solidFill>
              </a:rPr>
              <a:t>False teaching</a:t>
            </a:r>
            <a:r>
              <a:rPr lang="en-US" sz="3500" dirty="0">
                <a:solidFill>
                  <a:srgbClr val="FFFF00"/>
                </a:solidFill>
              </a:rPr>
              <a:t>.</a:t>
            </a:r>
          </a:p>
          <a:p>
            <a:r>
              <a:rPr lang="en-US" dirty="0"/>
              <a:t>Satan is described as </a:t>
            </a:r>
            <a:r>
              <a:rPr lang="en-US" i="1" dirty="0"/>
              <a:t>“the old serpent, he that is called the Devil and Satan, the deceiver of the whole world.”</a:t>
            </a:r>
            <a:r>
              <a:rPr lang="en-US" dirty="0"/>
              <a:t> Revelation 12:9</a:t>
            </a:r>
          </a:p>
          <a:p>
            <a:r>
              <a:rPr lang="en-US" dirty="0"/>
              <a:t>He seeks to compromise and distort the truth of God’s word which was </a:t>
            </a:r>
            <a:r>
              <a:rPr lang="en-US" i="1" dirty="0"/>
              <a:t>“once for all delivered.”</a:t>
            </a:r>
            <a:r>
              <a:rPr lang="en-US" dirty="0"/>
              <a:t> Jude 3</a:t>
            </a:r>
          </a:p>
          <a:p>
            <a:r>
              <a:rPr lang="en-US" dirty="0"/>
              <a:t>Paul adamantly warned, “But though we, or an angel from heaven, should preach unto you any gospel other than that which we preached unto you, let him be anathema.” Galatians 1:8</a:t>
            </a:r>
          </a:p>
          <a:p>
            <a:r>
              <a:rPr lang="en-US" dirty="0"/>
              <a:t>We each are personally responsible to </a:t>
            </a:r>
            <a:r>
              <a:rPr lang="en-US" i="1" dirty="0"/>
              <a:t>“prove all things; hold fast that which is good; abstain from every form of evil.”</a:t>
            </a:r>
            <a:r>
              <a:rPr lang="en-US" dirty="0"/>
              <a:t> 1 Thessalonians 5:21</a:t>
            </a:r>
          </a:p>
        </p:txBody>
      </p:sp>
    </p:spTree>
    <p:extLst>
      <p:ext uri="{BB962C8B-B14F-4D97-AF65-F5344CB8AC3E}">
        <p14:creationId xmlns:p14="http://schemas.microsoft.com/office/powerpoint/2010/main" val="252360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377707"/>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03695" y="1473873"/>
            <a:ext cx="8927183" cy="5355825"/>
          </a:xfrm>
        </p:spPr>
        <p:txBody>
          <a:bodyPr wrap="square">
            <a:spAutoFit/>
          </a:bodyPr>
          <a:lstStyle/>
          <a:p>
            <a:pPr marL="0" indent="0">
              <a:buNone/>
            </a:pPr>
            <a:r>
              <a:rPr lang="en-US" sz="3500" u="sng" dirty="0">
                <a:solidFill>
                  <a:srgbClr val="FFFF00"/>
                </a:solidFill>
              </a:rPr>
              <a:t>Conclusion</a:t>
            </a:r>
            <a:r>
              <a:rPr lang="en-US" sz="3500" dirty="0">
                <a:solidFill>
                  <a:srgbClr val="FFFF00"/>
                </a:solidFill>
              </a:rPr>
              <a:t>:</a:t>
            </a:r>
          </a:p>
          <a:p>
            <a:r>
              <a:rPr lang="en-US" dirty="0"/>
              <a:t>Satan’s schemes are designed to give him the advantage to lead us into sin.</a:t>
            </a:r>
          </a:p>
          <a:p>
            <a:r>
              <a:rPr lang="en-US" dirty="0"/>
              <a:t>Through a knowledge of his devices, we should be able to avoid many of his best tactics and fail to provide him with the opportunity to lead us astray. </a:t>
            </a:r>
            <a:r>
              <a:rPr lang="en-US" i="1" dirty="0"/>
              <a:t>“Submit therefore to God. Resist the devil and he will flee from you.”</a:t>
            </a:r>
            <a:r>
              <a:rPr lang="en-US" dirty="0"/>
              <a:t> James 4:7</a:t>
            </a:r>
          </a:p>
          <a:p>
            <a:pPr marL="0" indent="0">
              <a:buNone/>
            </a:pPr>
            <a:endParaRPr lang="en-US" dirty="0"/>
          </a:p>
          <a:p>
            <a:pPr marL="0" indent="0">
              <a:buNone/>
            </a:pPr>
            <a:r>
              <a:rPr lang="en-US" dirty="0"/>
              <a:t>(NOTE: Satan never sleeps. He is a formidable foe! In these times of pandemic, cultural, racial, and political woes, let us never be so naive as to think Satan does not use these things to scheme against God’s people.)</a:t>
            </a:r>
          </a:p>
        </p:txBody>
      </p:sp>
    </p:spTree>
    <p:extLst>
      <p:ext uri="{BB962C8B-B14F-4D97-AF65-F5344CB8AC3E}">
        <p14:creationId xmlns:p14="http://schemas.microsoft.com/office/powerpoint/2010/main" val="1034025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28650" y="292862"/>
            <a:ext cx="7978022"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22549" y="1381125"/>
            <a:ext cx="8888102" cy="5386090"/>
          </a:xfrm>
        </p:spPr>
        <p:txBody>
          <a:bodyPr wrap="square">
            <a:spAutoFit/>
          </a:bodyPr>
          <a:lstStyle/>
          <a:p>
            <a:pPr marL="0" indent="0">
              <a:lnSpc>
                <a:spcPct val="100000"/>
              </a:lnSpc>
              <a:spcBef>
                <a:spcPts val="0"/>
              </a:spcBef>
              <a:buNone/>
            </a:pPr>
            <a:r>
              <a:rPr lang="en-US" sz="3200" dirty="0">
                <a:solidFill>
                  <a:srgbClr val="FFFF00"/>
                </a:solidFill>
              </a:rPr>
              <a:t>Satan’s efforts are not haphazard. </a:t>
            </a:r>
          </a:p>
          <a:p>
            <a:pPr>
              <a:lnSpc>
                <a:spcPct val="100000"/>
              </a:lnSpc>
              <a:spcBef>
                <a:spcPts val="0"/>
              </a:spcBef>
            </a:pPr>
            <a:r>
              <a:rPr lang="en-US" sz="2400" dirty="0"/>
              <a:t>2 Corinthians 2:10-11, </a:t>
            </a:r>
            <a:r>
              <a:rPr lang="en-US" sz="2400" i="1" dirty="0"/>
              <a:t>“But one whom you forgive anything, I forgive also; for indeed what I have forgiven, if I have forgiven anything, I did it for your sakes in the presence of Christ, so that no advantage would be taken of us by Satan, for we are not ignorant of his schemes” NASU</a:t>
            </a:r>
          </a:p>
          <a:p>
            <a:pPr lvl="1">
              <a:lnSpc>
                <a:spcPct val="100000"/>
              </a:lnSpc>
              <a:spcBef>
                <a:spcPts val="0"/>
              </a:spcBef>
            </a:pPr>
            <a:r>
              <a:rPr lang="en-US" dirty="0">
                <a:solidFill>
                  <a:srgbClr val="FFFF00"/>
                </a:solidFill>
              </a:rPr>
              <a:t>“Schemes” </a:t>
            </a:r>
            <a:r>
              <a:rPr lang="en-US" i="1" dirty="0">
                <a:solidFill>
                  <a:srgbClr val="FFFF00"/>
                </a:solidFill>
              </a:rPr>
              <a:t>noema</a:t>
            </a:r>
            <a:r>
              <a:rPr lang="en-US" dirty="0">
                <a:solidFill>
                  <a:srgbClr val="FFFF00"/>
                </a:solidFill>
              </a:rPr>
              <a:t> “that which is thought out … hence, a purpose, device” (W.E. Vine).</a:t>
            </a:r>
          </a:p>
          <a:p>
            <a:pPr marL="0" indent="0">
              <a:lnSpc>
                <a:spcPct val="100000"/>
              </a:lnSpc>
              <a:spcBef>
                <a:spcPts val="0"/>
              </a:spcBef>
              <a:buNone/>
            </a:pPr>
            <a:endParaRPr lang="en-US" sz="2400" dirty="0"/>
          </a:p>
          <a:p>
            <a:pPr>
              <a:lnSpc>
                <a:spcPct val="100000"/>
              </a:lnSpc>
              <a:spcBef>
                <a:spcPts val="0"/>
              </a:spcBef>
            </a:pPr>
            <a:r>
              <a:rPr lang="en-US" sz="2400" i="1" dirty="0"/>
              <a:t>“Put on the full armor of God, that you may be able to stand firm against the schemes of the devil”</a:t>
            </a:r>
            <a:r>
              <a:rPr lang="en-US" sz="2400" dirty="0"/>
              <a:t> (Ephesians 6:11 NASV)</a:t>
            </a:r>
          </a:p>
          <a:p>
            <a:pPr lvl="1">
              <a:lnSpc>
                <a:spcPct val="100000"/>
              </a:lnSpc>
              <a:spcBef>
                <a:spcPts val="0"/>
              </a:spcBef>
            </a:pPr>
            <a:r>
              <a:rPr lang="en-US" dirty="0">
                <a:solidFill>
                  <a:srgbClr val="FFFF00"/>
                </a:solidFill>
              </a:rPr>
              <a:t>“Schemes” </a:t>
            </a:r>
            <a:r>
              <a:rPr lang="en-US" i="1" dirty="0" err="1">
                <a:solidFill>
                  <a:srgbClr val="FFFF00"/>
                </a:solidFill>
              </a:rPr>
              <a:t>methodeia</a:t>
            </a:r>
            <a:r>
              <a:rPr lang="en-US" dirty="0">
                <a:solidFill>
                  <a:srgbClr val="FFFF00"/>
                </a:solidFill>
              </a:rPr>
              <a:t> (from which we get our English word for “method”) which Vine defines as “… craft, deceit … a cunning device, a wile … lit., (with a view to) the craft of deceit.”</a:t>
            </a:r>
          </a:p>
        </p:txBody>
      </p:sp>
    </p:spTree>
    <p:extLst>
      <p:ext uri="{BB962C8B-B14F-4D97-AF65-F5344CB8AC3E}">
        <p14:creationId xmlns:p14="http://schemas.microsoft.com/office/powerpoint/2010/main" val="25476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349424"/>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13123" y="1371601"/>
            <a:ext cx="8927182" cy="5324535"/>
          </a:xfrm>
        </p:spPr>
        <p:txBody>
          <a:bodyPr wrap="square">
            <a:spAutoFit/>
          </a:bodyPr>
          <a:lstStyle/>
          <a:p>
            <a:pPr marL="0" indent="0">
              <a:lnSpc>
                <a:spcPct val="100000"/>
              </a:lnSpc>
              <a:spcBef>
                <a:spcPts val="0"/>
              </a:spcBef>
              <a:buNone/>
            </a:pPr>
            <a:r>
              <a:rPr lang="en-US" dirty="0">
                <a:solidFill>
                  <a:srgbClr val="FFFF00"/>
                </a:solidFill>
              </a:rPr>
              <a:t>Deception:</a:t>
            </a:r>
          </a:p>
          <a:p>
            <a:pPr marL="0" indent="0">
              <a:lnSpc>
                <a:spcPct val="100000"/>
              </a:lnSpc>
              <a:spcBef>
                <a:spcPts val="0"/>
              </a:spcBef>
              <a:buNone/>
            </a:pPr>
            <a:r>
              <a:rPr lang="en-US" sz="2400" dirty="0"/>
              <a:t>1 Corinthians 6:9, </a:t>
            </a:r>
            <a:r>
              <a:rPr lang="en-US" sz="2400" i="1" dirty="0"/>
              <a:t>“Or know ye not that the unrighteous shall not inherit the kingdom of God? </a:t>
            </a:r>
            <a:r>
              <a:rPr lang="en-US" sz="2400" i="1" u="sng" dirty="0"/>
              <a:t>Be not deceived</a:t>
            </a:r>
            <a:r>
              <a:rPr lang="en-US" sz="2400" i="1" dirty="0"/>
              <a:t>: neither fornicators, nor idolaters, nor adulterers, nor effeminate, nor abusers of themselves with men”</a:t>
            </a:r>
          </a:p>
          <a:p>
            <a:pPr marL="0" indent="0">
              <a:lnSpc>
                <a:spcPct val="100000"/>
              </a:lnSpc>
              <a:spcBef>
                <a:spcPts val="0"/>
              </a:spcBef>
              <a:buNone/>
            </a:pPr>
            <a:endParaRPr lang="en-US" sz="2400" i="1" dirty="0"/>
          </a:p>
          <a:p>
            <a:pPr>
              <a:lnSpc>
                <a:spcPct val="100000"/>
              </a:lnSpc>
              <a:spcBef>
                <a:spcPts val="0"/>
              </a:spcBef>
            </a:pPr>
            <a:r>
              <a:rPr lang="en-US" sz="2400" dirty="0"/>
              <a:t>1 Corinthians 15:33, </a:t>
            </a:r>
            <a:r>
              <a:rPr lang="en-US" sz="2400" i="1" dirty="0"/>
              <a:t>“</a:t>
            </a:r>
            <a:r>
              <a:rPr lang="en-US" sz="2400" i="1" u="sng" dirty="0"/>
              <a:t>Be not deceived</a:t>
            </a:r>
            <a:r>
              <a:rPr lang="en-US" sz="2400" i="1" dirty="0"/>
              <a:t>: Evil companionships corrupt good morals.”</a:t>
            </a:r>
          </a:p>
          <a:p>
            <a:pPr marL="0" indent="0">
              <a:lnSpc>
                <a:spcPct val="100000"/>
              </a:lnSpc>
              <a:spcBef>
                <a:spcPts val="0"/>
              </a:spcBef>
              <a:buNone/>
            </a:pPr>
            <a:endParaRPr lang="en-US" sz="2400" i="1" dirty="0"/>
          </a:p>
          <a:p>
            <a:pPr>
              <a:lnSpc>
                <a:spcPct val="100000"/>
              </a:lnSpc>
              <a:spcBef>
                <a:spcPts val="0"/>
              </a:spcBef>
            </a:pPr>
            <a:r>
              <a:rPr lang="en-US" sz="2400" dirty="0"/>
              <a:t>Galatians 6:7, </a:t>
            </a:r>
            <a:r>
              <a:rPr lang="en-US" sz="2400" i="1" dirty="0"/>
              <a:t>“</a:t>
            </a:r>
            <a:r>
              <a:rPr lang="en-US" sz="2400" i="1" u="sng" dirty="0"/>
              <a:t>Be not deceived</a:t>
            </a:r>
            <a:r>
              <a:rPr lang="en-US" sz="2400" i="1" dirty="0"/>
              <a:t>; God is not mocked: for whatsoever a man soweth, that shall he also reap.”</a:t>
            </a:r>
          </a:p>
          <a:p>
            <a:pPr marL="0" indent="0">
              <a:lnSpc>
                <a:spcPct val="100000"/>
              </a:lnSpc>
              <a:spcBef>
                <a:spcPts val="0"/>
              </a:spcBef>
              <a:buNone/>
            </a:pPr>
            <a:endParaRPr lang="en-US" sz="2400" i="1" dirty="0"/>
          </a:p>
          <a:p>
            <a:pPr>
              <a:lnSpc>
                <a:spcPct val="100000"/>
              </a:lnSpc>
              <a:spcBef>
                <a:spcPts val="0"/>
              </a:spcBef>
            </a:pPr>
            <a:r>
              <a:rPr lang="en-US" sz="2400" dirty="0"/>
              <a:t>2 Timothy 3:13, </a:t>
            </a:r>
            <a:r>
              <a:rPr lang="en-US" sz="2400" i="1" dirty="0"/>
              <a:t>“But evil men and impostors shall wax worse and worse, </a:t>
            </a:r>
            <a:r>
              <a:rPr lang="en-US" sz="2400" i="1" u="sng" dirty="0"/>
              <a:t>deceiving and being deceived</a:t>
            </a:r>
            <a:r>
              <a:rPr lang="en-US" sz="2400" i="1" dirty="0"/>
              <a:t>.”</a:t>
            </a:r>
          </a:p>
        </p:txBody>
      </p:sp>
    </p:spTree>
    <p:extLst>
      <p:ext uri="{BB962C8B-B14F-4D97-AF65-F5344CB8AC3E}">
        <p14:creationId xmlns:p14="http://schemas.microsoft.com/office/powerpoint/2010/main" val="2422231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9795" y="330572"/>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419099" y="1371601"/>
            <a:ext cx="8448675" cy="3063403"/>
          </a:xfrm>
        </p:spPr>
        <p:txBody>
          <a:bodyPr>
            <a:spAutoFit/>
          </a:bodyPr>
          <a:lstStyle/>
          <a:p>
            <a:r>
              <a:rPr lang="en-US" dirty="0"/>
              <a:t>Titus 3:3, </a:t>
            </a:r>
            <a:r>
              <a:rPr lang="en-US" i="1" dirty="0"/>
              <a:t>“For we also once were foolish, disobedient, </a:t>
            </a:r>
            <a:r>
              <a:rPr lang="en-US" i="1" u="sng" dirty="0"/>
              <a:t>deceived</a:t>
            </a:r>
            <a:r>
              <a:rPr lang="en-US" i="1" dirty="0"/>
              <a:t>, serving divers lusts and pleasures, living in malice and envy, hateful, hating one another.”</a:t>
            </a:r>
          </a:p>
          <a:p>
            <a:pPr marL="0" indent="0">
              <a:buNone/>
            </a:pPr>
            <a:endParaRPr lang="en-US" i="1" dirty="0"/>
          </a:p>
          <a:p>
            <a:r>
              <a:rPr lang="en-US" dirty="0"/>
              <a:t>James 1:16-17, </a:t>
            </a:r>
            <a:r>
              <a:rPr lang="en-US" i="1" dirty="0"/>
              <a:t>“</a:t>
            </a:r>
            <a:r>
              <a:rPr lang="en-US" i="1" u="sng" dirty="0"/>
              <a:t>Be not deceived</a:t>
            </a:r>
            <a:r>
              <a:rPr lang="en-US" i="1" dirty="0"/>
              <a:t>, my beloved brethren. Every good gift and every perfect gift is from above, coming down from the Father of lights …”</a:t>
            </a:r>
          </a:p>
        </p:txBody>
      </p:sp>
    </p:spTree>
    <p:extLst>
      <p:ext uri="{BB962C8B-B14F-4D97-AF65-F5344CB8AC3E}">
        <p14:creationId xmlns:p14="http://schemas.microsoft.com/office/powerpoint/2010/main" val="170298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28650" y="198599"/>
            <a:ext cx="7978022"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03695" y="1230196"/>
            <a:ext cx="8917757" cy="5591274"/>
          </a:xfrm>
        </p:spPr>
        <p:txBody>
          <a:bodyPr wrap="square">
            <a:spAutoFit/>
          </a:bodyPr>
          <a:lstStyle/>
          <a:p>
            <a:pPr>
              <a:lnSpc>
                <a:spcPct val="100000"/>
              </a:lnSpc>
              <a:spcBef>
                <a:spcPts val="0"/>
              </a:spcBef>
            </a:pPr>
            <a:r>
              <a:rPr lang="en-US" sz="2400" dirty="0"/>
              <a:t>Revelation 18:23, </a:t>
            </a:r>
            <a:r>
              <a:rPr lang="en-US" sz="2400" i="1" dirty="0"/>
              <a:t>“and the light of a lamp shall shine no more at all in thee; and the voice of the bridegroom and of the bride shall be heard no more at all in thee: for thy merchants were the princes of the earth; for with thy sorcery were </a:t>
            </a:r>
            <a:r>
              <a:rPr lang="en-US" sz="2400" i="1" u="sng" dirty="0"/>
              <a:t>all the nations deceived</a:t>
            </a:r>
            <a:r>
              <a:rPr lang="en-US" sz="2400" i="1" dirty="0"/>
              <a:t>.”</a:t>
            </a:r>
          </a:p>
          <a:p>
            <a:pPr marL="0" indent="0">
              <a:lnSpc>
                <a:spcPct val="100000"/>
              </a:lnSpc>
              <a:spcBef>
                <a:spcPts val="0"/>
              </a:spcBef>
              <a:buNone/>
            </a:pPr>
            <a:endParaRPr lang="en-US" sz="2400" i="1" dirty="0"/>
          </a:p>
          <a:p>
            <a:pPr>
              <a:lnSpc>
                <a:spcPct val="100000"/>
              </a:lnSpc>
              <a:spcBef>
                <a:spcPts val="0"/>
              </a:spcBef>
            </a:pPr>
            <a:r>
              <a:rPr lang="en-US" sz="2400" dirty="0"/>
              <a:t>Revelation 19:20, </a:t>
            </a:r>
            <a:r>
              <a:rPr lang="en-US" sz="2400" i="1" dirty="0"/>
              <a:t>“And the beast was taken, and with him the false prophet that wrought the signs in his sight, wherewith </a:t>
            </a:r>
            <a:r>
              <a:rPr lang="en-US" sz="2400" i="1" u="sng" dirty="0"/>
              <a:t>he deceived them </a:t>
            </a:r>
            <a:r>
              <a:rPr lang="en-US" sz="2400" i="1" dirty="0"/>
              <a:t>that had received the mark of the beast and them that worshipped his image: they two were cast alive into the lake of fire that burneth with brimstone”</a:t>
            </a:r>
          </a:p>
          <a:p>
            <a:pPr marL="0" indent="0">
              <a:lnSpc>
                <a:spcPct val="100000"/>
              </a:lnSpc>
              <a:spcBef>
                <a:spcPts val="0"/>
              </a:spcBef>
              <a:buNone/>
            </a:pPr>
            <a:endParaRPr lang="en-US" sz="2400" i="1" dirty="0"/>
          </a:p>
          <a:p>
            <a:pPr>
              <a:lnSpc>
                <a:spcPct val="100000"/>
              </a:lnSpc>
              <a:spcBef>
                <a:spcPts val="0"/>
              </a:spcBef>
            </a:pPr>
            <a:r>
              <a:rPr lang="en-US" sz="2400" dirty="0"/>
              <a:t>Revelation 20:10, </a:t>
            </a:r>
            <a:r>
              <a:rPr lang="en-US" sz="2400" i="1" dirty="0"/>
              <a:t>“And the </a:t>
            </a:r>
            <a:r>
              <a:rPr lang="en-US" sz="2400" i="1" u="sng" dirty="0"/>
              <a:t>devil that deceived them</a:t>
            </a:r>
            <a:r>
              <a:rPr lang="en-US" sz="2400" i="1" dirty="0"/>
              <a:t> was cast into the lake of fire and brimstone, where are also the beast and the false prophet; and they shall be tormented day and night for ever and ever.”</a:t>
            </a:r>
          </a:p>
        </p:txBody>
      </p:sp>
    </p:spTree>
    <p:extLst>
      <p:ext uri="{BB962C8B-B14F-4D97-AF65-F5344CB8AC3E}">
        <p14:creationId xmlns:p14="http://schemas.microsoft.com/office/powerpoint/2010/main" val="202946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8" y="339997"/>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113122" y="1304190"/>
            <a:ext cx="8908329" cy="5518434"/>
          </a:xfrm>
        </p:spPr>
        <p:txBody>
          <a:bodyPr wrap="square">
            <a:spAutoFit/>
          </a:bodyPr>
          <a:lstStyle/>
          <a:p>
            <a:r>
              <a:rPr lang="en-US" u="sng" dirty="0">
                <a:solidFill>
                  <a:srgbClr val="FFFF00"/>
                </a:solidFill>
              </a:rPr>
              <a:t>Deception</a:t>
            </a:r>
            <a:r>
              <a:rPr lang="en-US" dirty="0">
                <a:solidFill>
                  <a:srgbClr val="FFFF00"/>
                </a:solidFill>
              </a:rPr>
              <a:t> </a:t>
            </a:r>
            <a:r>
              <a:rPr lang="en-US" dirty="0"/>
              <a:t>is at the heart of all that he does and his schemes are centered around the idea of making that which is wicked to appear righteous and that which is error to appear as truth.</a:t>
            </a:r>
          </a:p>
          <a:p>
            <a:r>
              <a:rPr lang="en-US" dirty="0"/>
              <a:t>Paul warned of </a:t>
            </a:r>
            <a:r>
              <a:rPr lang="en-US" i="1" dirty="0"/>
              <a:t>“false apostles, </a:t>
            </a:r>
            <a:r>
              <a:rPr lang="en-US" i="1" u="sng" dirty="0"/>
              <a:t>deceitful workers</a:t>
            </a:r>
            <a:r>
              <a:rPr lang="en-US" i="1" dirty="0"/>
              <a:t>, disguising themselves as apostles of Christ.”</a:t>
            </a:r>
          </a:p>
          <a:p>
            <a:r>
              <a:rPr lang="en-US" dirty="0"/>
              <a:t>And he said, </a:t>
            </a:r>
            <a:r>
              <a:rPr lang="en-US" i="1" dirty="0"/>
              <a:t>“No wonder, for even Satan disguises himself as an angel of light. Therefore it is not surprising if his servants also </a:t>
            </a:r>
            <a:r>
              <a:rPr lang="en-US" i="1" u="sng" dirty="0"/>
              <a:t>disguise themselves as servants of righteousness</a:t>
            </a:r>
            <a:r>
              <a:rPr lang="en-US" i="1" dirty="0"/>
              <a:t>, whose end will be according to their deeds.”</a:t>
            </a:r>
            <a:r>
              <a:rPr lang="en-US" dirty="0"/>
              <a:t> 2 Corinthians 11:13-15</a:t>
            </a:r>
          </a:p>
          <a:p>
            <a:r>
              <a:rPr lang="en-US" dirty="0"/>
              <a:t>Without a love for truth, we will also be taken captive by his deception. Colossians 2:8; 2 Thessalonians 2:10</a:t>
            </a:r>
          </a:p>
        </p:txBody>
      </p:sp>
    </p:spTree>
    <p:extLst>
      <p:ext uri="{BB962C8B-B14F-4D97-AF65-F5344CB8AC3E}">
        <p14:creationId xmlns:p14="http://schemas.microsoft.com/office/powerpoint/2010/main" val="1746530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9795" y="330570"/>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84842" y="1351328"/>
            <a:ext cx="8946036" cy="5471754"/>
          </a:xfrm>
        </p:spPr>
        <p:txBody>
          <a:bodyPr wrap="square">
            <a:spAutoFit/>
          </a:bodyPr>
          <a:lstStyle/>
          <a:p>
            <a:pPr marL="0" indent="0">
              <a:buNone/>
            </a:pPr>
            <a:r>
              <a:rPr lang="en-US" sz="3200" u="sng" dirty="0">
                <a:solidFill>
                  <a:srgbClr val="FFFF00"/>
                </a:solidFill>
              </a:rPr>
              <a:t>Change the way we think</a:t>
            </a:r>
            <a:r>
              <a:rPr lang="en-US" sz="3200" dirty="0">
                <a:solidFill>
                  <a:srgbClr val="FFFF00"/>
                </a:solidFill>
              </a:rPr>
              <a:t>. </a:t>
            </a:r>
            <a:r>
              <a:rPr lang="en-US" sz="3200" dirty="0"/>
              <a:t>2 Corinthians 10:3-5</a:t>
            </a:r>
          </a:p>
          <a:p>
            <a:r>
              <a:rPr lang="en-US" dirty="0"/>
              <a:t>From the time of Adam and Eve in the garden, Satan has attacked the way we think. Genesis 3:4-5</a:t>
            </a:r>
          </a:p>
          <a:p>
            <a:r>
              <a:rPr lang="en-US" dirty="0"/>
              <a:t>Satan has won when we think like the world.</a:t>
            </a:r>
          </a:p>
          <a:p>
            <a:pPr lvl="1"/>
            <a:r>
              <a:rPr lang="en-US" u="sng" dirty="0"/>
              <a:t>Mind set on “the things that are on earth</a:t>
            </a:r>
            <a:r>
              <a:rPr lang="en-US" dirty="0"/>
              <a:t>.” Colossians 3:1-2; Philippians 3:17-21; James 3:14-17</a:t>
            </a:r>
          </a:p>
          <a:p>
            <a:pPr lvl="1"/>
            <a:r>
              <a:rPr lang="en-US" u="sng" dirty="0"/>
              <a:t>Accept what is sinful</a:t>
            </a:r>
            <a:r>
              <a:rPr lang="en-US" dirty="0"/>
              <a:t>. Isaiah 5:20-21, </a:t>
            </a:r>
            <a:r>
              <a:rPr lang="en-US" i="1" dirty="0"/>
              <a:t>“Woe unto them that call evil good, and good evil; that put darkness for light, and light for darkness; that put bitter for sweet, and sweet for bitter! Woe unto them that are wise in their own eyes, and prudent in their own sight!”</a:t>
            </a:r>
          </a:p>
          <a:p>
            <a:pPr lvl="1"/>
            <a:r>
              <a:rPr lang="en-US" u="sng" dirty="0"/>
              <a:t>No longer disapprove of what is contrary to God’s will</a:t>
            </a:r>
            <a:r>
              <a:rPr lang="en-US" dirty="0"/>
              <a:t> or </a:t>
            </a:r>
            <a:r>
              <a:rPr lang="en-US" i="1" dirty="0"/>
              <a:t>“approve the things that are excellent.”</a:t>
            </a:r>
            <a:r>
              <a:rPr lang="en-US" dirty="0"/>
              <a:t> Philippians 1:10; 4:8;</a:t>
            </a:r>
            <a:br>
              <a:rPr lang="en-US" dirty="0"/>
            </a:br>
            <a:r>
              <a:rPr lang="en-US" dirty="0"/>
              <a:t>cf. Romans 1:32; Ephesians 5:8-11</a:t>
            </a:r>
          </a:p>
        </p:txBody>
      </p:sp>
    </p:spTree>
    <p:extLst>
      <p:ext uri="{BB962C8B-B14F-4D97-AF65-F5344CB8AC3E}">
        <p14:creationId xmlns:p14="http://schemas.microsoft.com/office/powerpoint/2010/main" val="274279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0369" y="321144"/>
            <a:ext cx="7978022"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94268" y="1313619"/>
            <a:ext cx="8964891" cy="5497915"/>
          </a:xfrm>
        </p:spPr>
        <p:txBody>
          <a:bodyPr wrap="square">
            <a:spAutoFit/>
          </a:bodyPr>
          <a:lstStyle/>
          <a:p>
            <a:pPr marL="0" indent="0">
              <a:buNone/>
            </a:pPr>
            <a:r>
              <a:rPr lang="en-US" sz="3200" u="sng" dirty="0">
                <a:solidFill>
                  <a:srgbClr val="FFFF00"/>
                </a:solidFill>
              </a:rPr>
              <a:t>Every scheme of the Devil starts with the way that we think</a:t>
            </a:r>
            <a:r>
              <a:rPr lang="en-US" sz="3200" dirty="0">
                <a:solidFill>
                  <a:srgbClr val="FFFF00"/>
                </a:solidFill>
              </a:rPr>
              <a:t>! Matthew 15:18</a:t>
            </a:r>
          </a:p>
          <a:p>
            <a:pPr marL="0" indent="0">
              <a:buNone/>
            </a:pPr>
            <a:r>
              <a:rPr lang="en-US" dirty="0"/>
              <a:t>Proverbs 4:23-27, </a:t>
            </a:r>
            <a:r>
              <a:rPr lang="en-US" i="1" dirty="0"/>
              <a:t>“Keep thy heart with all diligence; For out of it are the issues of life.</a:t>
            </a:r>
          </a:p>
          <a:p>
            <a:pPr marL="0" indent="0">
              <a:buNone/>
            </a:pPr>
            <a:r>
              <a:rPr lang="en-US" i="1" dirty="0"/>
              <a:t>24 Put away from thee a wayward mouth, And perverse lips put far from thee.</a:t>
            </a:r>
          </a:p>
          <a:p>
            <a:pPr marL="0" indent="0">
              <a:buNone/>
            </a:pPr>
            <a:r>
              <a:rPr lang="en-US" i="1" dirty="0"/>
              <a:t>25 Let thine eyes look right on, And let thine eyelids look straight before thee.</a:t>
            </a:r>
          </a:p>
          <a:p>
            <a:pPr marL="0" indent="0">
              <a:buNone/>
            </a:pPr>
            <a:r>
              <a:rPr lang="en-US" i="1" dirty="0"/>
              <a:t>26 Make level the path of thy feet, And let all thy ways be established.</a:t>
            </a:r>
          </a:p>
          <a:p>
            <a:pPr marL="0" indent="0">
              <a:buNone/>
            </a:pPr>
            <a:r>
              <a:rPr lang="en-US" i="1" dirty="0"/>
              <a:t>27 Turn not to the right hand nor to the left: Remove thy foot from evil.”</a:t>
            </a:r>
          </a:p>
        </p:txBody>
      </p:sp>
    </p:spTree>
    <p:extLst>
      <p:ext uri="{BB962C8B-B14F-4D97-AF65-F5344CB8AC3E}">
        <p14:creationId xmlns:p14="http://schemas.microsoft.com/office/powerpoint/2010/main" val="108587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BD58-A398-4993-8A60-E1FFCEE0822F}"/>
              </a:ext>
            </a:extLst>
          </p:cNvPr>
          <p:cNvSpPr>
            <a:spLocks noGrp="1"/>
          </p:cNvSpPr>
          <p:nvPr>
            <p:ph type="title"/>
          </p:nvPr>
        </p:nvSpPr>
        <p:spPr>
          <a:xfrm>
            <a:off x="609795" y="358851"/>
            <a:ext cx="7968595" cy="923330"/>
          </a:xfrm>
        </p:spPr>
        <p:txBody>
          <a:bodyPr wrap="square">
            <a:spAutoFit/>
          </a:bodyPr>
          <a:lstStyle/>
          <a:p>
            <a:r>
              <a:rPr kumimoji="0" lang="en-US" sz="6000" b="1" i="0" u="none" strike="noStrike" kern="1200" cap="none" spc="0" normalizeH="0" baseline="0" noProof="0" dirty="0">
                <a:ln>
                  <a:noFill/>
                </a:ln>
                <a:solidFill>
                  <a:srgbClr val="FFFF00"/>
                </a:solidFill>
                <a:effectLst/>
                <a:uLnTx/>
                <a:uFillTx/>
                <a:latin typeface="Calibri Light" panose="020F0302020204030204"/>
                <a:ea typeface="+mj-ea"/>
                <a:cs typeface="+mj-cs"/>
              </a:rPr>
              <a:t>The Schemes Of The Devil</a:t>
            </a:r>
            <a:endParaRPr lang="en-US" dirty="0"/>
          </a:p>
        </p:txBody>
      </p:sp>
      <p:sp>
        <p:nvSpPr>
          <p:cNvPr id="3" name="Content Placeholder 2">
            <a:extLst>
              <a:ext uri="{FF2B5EF4-FFF2-40B4-BE49-F238E27FC236}">
                <a16:creationId xmlns:a16="http://schemas.microsoft.com/office/drawing/2014/main" id="{54CC7ABB-D431-489D-90CC-342738E90251}"/>
              </a:ext>
            </a:extLst>
          </p:cNvPr>
          <p:cNvSpPr>
            <a:spLocks noGrp="1"/>
          </p:cNvSpPr>
          <p:nvPr>
            <p:ph idx="1"/>
          </p:nvPr>
        </p:nvSpPr>
        <p:spPr>
          <a:xfrm>
            <a:off x="447674" y="1690691"/>
            <a:ext cx="8448675" cy="3891322"/>
          </a:xfrm>
        </p:spPr>
        <p:txBody>
          <a:bodyPr>
            <a:spAutoFit/>
          </a:bodyPr>
          <a:lstStyle/>
          <a:p>
            <a:pPr marL="0" indent="0">
              <a:buNone/>
            </a:pPr>
            <a:r>
              <a:rPr lang="en-US" sz="3200" u="sng" dirty="0">
                <a:solidFill>
                  <a:srgbClr val="FFFF00"/>
                </a:solidFill>
              </a:rPr>
              <a:t>Discouragement</a:t>
            </a:r>
            <a:r>
              <a:rPr lang="en-US" sz="3200" dirty="0">
                <a:solidFill>
                  <a:srgbClr val="FFFF00"/>
                </a:solidFill>
              </a:rPr>
              <a:t>.</a:t>
            </a:r>
          </a:p>
          <a:p>
            <a:r>
              <a:rPr lang="en-US" dirty="0"/>
              <a:t>When we suffer for doing what is right. 1 Peter 1:6-7; 2:20; 4:16</a:t>
            </a:r>
          </a:p>
          <a:p>
            <a:r>
              <a:rPr lang="en-US" dirty="0"/>
              <a:t>Used against Job. Job 1:7-12; 2:3-10</a:t>
            </a:r>
          </a:p>
          <a:p>
            <a:r>
              <a:rPr lang="en-US" dirty="0"/>
              <a:t>Parable of the Sower. Matthew 13:20-21</a:t>
            </a:r>
          </a:p>
          <a:p>
            <a:r>
              <a:rPr lang="en-US" dirty="0"/>
              <a:t>When we sin. 2 Corinthians 2:7-8</a:t>
            </a:r>
          </a:p>
          <a:p>
            <a:r>
              <a:rPr lang="en-US" dirty="0"/>
              <a:t>Temporal consequences of our sin – quit. 1 John 1:9;</a:t>
            </a:r>
            <a:br>
              <a:rPr lang="en-US" dirty="0"/>
            </a:br>
            <a:r>
              <a:rPr lang="en-US" dirty="0"/>
              <a:t>cf. Acts 8</a:t>
            </a:r>
          </a:p>
        </p:txBody>
      </p:sp>
    </p:spTree>
    <p:extLst>
      <p:ext uri="{BB962C8B-B14F-4D97-AF65-F5344CB8AC3E}">
        <p14:creationId xmlns:p14="http://schemas.microsoft.com/office/powerpoint/2010/main" val="2105732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Theme4</Template>
  <TotalTime>115</TotalTime>
  <Words>1609</Words>
  <Application>Microsoft Office PowerPoint</Application>
  <PresentationFormat>On-screen Show (4:3)</PresentationFormat>
  <Paragraphs>88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Theme4</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lpstr>The Schemes Of The Devil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Schemes Of The Devil</dc:title>
  <dc:creator>mgalloway2715@gmail.com</dc:creator>
  <cp:lastModifiedBy>Richard Lidh</cp:lastModifiedBy>
  <cp:revision>19</cp:revision>
  <cp:lastPrinted>2021-07-17T23:00:39Z</cp:lastPrinted>
  <dcterms:created xsi:type="dcterms:W3CDTF">2021-07-16T22:16:04Z</dcterms:created>
  <dcterms:modified xsi:type="dcterms:W3CDTF">2021-07-17T23:00:42Z</dcterms:modified>
</cp:coreProperties>
</file>